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8" r:id="rId3"/>
    <p:sldId id="266" r:id="rId4"/>
    <p:sldId id="260" r:id="rId5"/>
    <p:sldId id="267" r:id="rId6"/>
    <p:sldId id="268" r:id="rId7"/>
    <p:sldId id="261" r:id="rId8"/>
    <p:sldId id="269" r:id="rId9"/>
    <p:sldId id="262" r:id="rId10"/>
    <p:sldId id="271" r:id="rId11"/>
    <p:sldId id="263" r:id="rId12"/>
    <p:sldId id="264" r:id="rId13"/>
    <p:sldId id="272"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0" d="100"/>
          <a:sy n="60" d="100"/>
        </p:scale>
        <p:origin x="78" y="11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FF40B5D-E2B0-4757-BFB9-46CCB4C9DA08}" type="datetimeFigureOut">
              <a:rPr lang="en-US" smtClean="0"/>
              <a:t>4/28/2020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C265C0A-8E0C-4F37-931A-11646A20BB40}" type="slidenum">
              <a:rPr lang="en-US" smtClean="0"/>
              <a:t>‹#›</a:t>
            </a:fld>
            <a:endParaRPr lang="en-US"/>
          </a:p>
        </p:txBody>
      </p:sp>
    </p:spTree>
    <p:extLst>
      <p:ext uri="{BB962C8B-B14F-4D97-AF65-F5344CB8AC3E}">
        <p14:creationId xmlns:p14="http://schemas.microsoft.com/office/powerpoint/2010/main" val="39889000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FF40B5D-E2B0-4757-BFB9-46CCB4C9DA08}" type="datetimeFigureOut">
              <a:rPr lang="en-US" smtClean="0"/>
              <a:t>4/28/2020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C265C0A-8E0C-4F37-931A-11646A20BB40}" type="slidenum">
              <a:rPr lang="en-US" smtClean="0"/>
              <a:t>‹#›</a:t>
            </a:fld>
            <a:endParaRPr lang="en-US"/>
          </a:p>
        </p:txBody>
      </p:sp>
    </p:spTree>
    <p:extLst>
      <p:ext uri="{BB962C8B-B14F-4D97-AF65-F5344CB8AC3E}">
        <p14:creationId xmlns:p14="http://schemas.microsoft.com/office/powerpoint/2010/main" val="34334875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FF40B5D-E2B0-4757-BFB9-46CCB4C9DA08}" type="datetimeFigureOut">
              <a:rPr lang="en-US" smtClean="0"/>
              <a:t>4/28/2020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C265C0A-8E0C-4F37-931A-11646A20BB40}"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1874572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FF40B5D-E2B0-4757-BFB9-46CCB4C9DA08}" type="datetimeFigureOut">
              <a:rPr lang="en-US" smtClean="0"/>
              <a:t>4/28/2020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C265C0A-8E0C-4F37-931A-11646A20BB40}" type="slidenum">
              <a:rPr lang="en-US" smtClean="0"/>
              <a:t>‹#›</a:t>
            </a:fld>
            <a:endParaRPr lang="en-US"/>
          </a:p>
        </p:txBody>
      </p:sp>
    </p:spTree>
    <p:extLst>
      <p:ext uri="{BB962C8B-B14F-4D97-AF65-F5344CB8AC3E}">
        <p14:creationId xmlns:p14="http://schemas.microsoft.com/office/powerpoint/2010/main" val="29269471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FF40B5D-E2B0-4757-BFB9-46CCB4C9DA08}" type="datetimeFigureOut">
              <a:rPr lang="en-US" smtClean="0"/>
              <a:t>4/28/2020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C265C0A-8E0C-4F37-931A-11646A20BB40}"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44249102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FF40B5D-E2B0-4757-BFB9-46CCB4C9DA08}" type="datetimeFigureOut">
              <a:rPr lang="en-US" smtClean="0"/>
              <a:t>4/28/2020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C265C0A-8E0C-4F37-931A-11646A20BB40}" type="slidenum">
              <a:rPr lang="en-US" smtClean="0"/>
              <a:t>‹#›</a:t>
            </a:fld>
            <a:endParaRPr lang="en-US"/>
          </a:p>
        </p:txBody>
      </p:sp>
    </p:spTree>
    <p:extLst>
      <p:ext uri="{BB962C8B-B14F-4D97-AF65-F5344CB8AC3E}">
        <p14:creationId xmlns:p14="http://schemas.microsoft.com/office/powerpoint/2010/main" val="253484163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FF40B5D-E2B0-4757-BFB9-46CCB4C9DA08}" type="datetimeFigureOut">
              <a:rPr lang="en-US" smtClean="0"/>
              <a:t>4/28/2020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C265C0A-8E0C-4F37-931A-11646A20BB40}" type="slidenum">
              <a:rPr lang="en-US" smtClean="0"/>
              <a:t>‹#›</a:t>
            </a:fld>
            <a:endParaRPr lang="en-US"/>
          </a:p>
        </p:txBody>
      </p:sp>
    </p:spTree>
    <p:extLst>
      <p:ext uri="{BB962C8B-B14F-4D97-AF65-F5344CB8AC3E}">
        <p14:creationId xmlns:p14="http://schemas.microsoft.com/office/powerpoint/2010/main" val="13762466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FF40B5D-E2B0-4757-BFB9-46CCB4C9DA08}" type="datetimeFigureOut">
              <a:rPr lang="en-US" smtClean="0"/>
              <a:t>4/28/2020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C265C0A-8E0C-4F37-931A-11646A20BB40}" type="slidenum">
              <a:rPr lang="en-US" smtClean="0"/>
              <a:t>‹#›</a:t>
            </a:fld>
            <a:endParaRPr lang="en-US"/>
          </a:p>
        </p:txBody>
      </p:sp>
    </p:spTree>
    <p:extLst>
      <p:ext uri="{BB962C8B-B14F-4D97-AF65-F5344CB8AC3E}">
        <p14:creationId xmlns:p14="http://schemas.microsoft.com/office/powerpoint/2010/main" val="39762092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FF40B5D-E2B0-4757-BFB9-46CCB4C9DA08}" type="datetimeFigureOut">
              <a:rPr lang="en-US" smtClean="0"/>
              <a:t>4/28/2020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C265C0A-8E0C-4F37-931A-11646A20BB40}" type="slidenum">
              <a:rPr lang="en-US" smtClean="0"/>
              <a:t>‹#›</a:t>
            </a:fld>
            <a:endParaRPr lang="en-US"/>
          </a:p>
        </p:txBody>
      </p:sp>
    </p:spTree>
    <p:extLst>
      <p:ext uri="{BB962C8B-B14F-4D97-AF65-F5344CB8AC3E}">
        <p14:creationId xmlns:p14="http://schemas.microsoft.com/office/powerpoint/2010/main" val="40265386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FF40B5D-E2B0-4757-BFB9-46CCB4C9DA08}" type="datetimeFigureOut">
              <a:rPr lang="en-US" smtClean="0"/>
              <a:t>4/28/2020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C265C0A-8E0C-4F37-931A-11646A20BB40}" type="slidenum">
              <a:rPr lang="en-US" smtClean="0"/>
              <a:t>‹#›</a:t>
            </a:fld>
            <a:endParaRPr lang="en-US"/>
          </a:p>
        </p:txBody>
      </p:sp>
    </p:spTree>
    <p:extLst>
      <p:ext uri="{BB962C8B-B14F-4D97-AF65-F5344CB8AC3E}">
        <p14:creationId xmlns:p14="http://schemas.microsoft.com/office/powerpoint/2010/main" val="9882897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FF40B5D-E2B0-4757-BFB9-46CCB4C9DA08}" type="datetimeFigureOut">
              <a:rPr lang="en-US" smtClean="0"/>
              <a:t>4/28/2020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C265C0A-8E0C-4F37-931A-11646A20BB40}" type="slidenum">
              <a:rPr lang="en-US" smtClean="0"/>
              <a:t>‹#›</a:t>
            </a:fld>
            <a:endParaRPr lang="en-US"/>
          </a:p>
        </p:txBody>
      </p:sp>
    </p:spTree>
    <p:extLst>
      <p:ext uri="{BB962C8B-B14F-4D97-AF65-F5344CB8AC3E}">
        <p14:creationId xmlns:p14="http://schemas.microsoft.com/office/powerpoint/2010/main" val="35187453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FF40B5D-E2B0-4757-BFB9-46CCB4C9DA08}" type="datetimeFigureOut">
              <a:rPr lang="en-US" smtClean="0"/>
              <a:t>4/28/2020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C265C0A-8E0C-4F37-931A-11646A20BB40}" type="slidenum">
              <a:rPr lang="en-US" smtClean="0"/>
              <a:t>‹#›</a:t>
            </a:fld>
            <a:endParaRPr lang="en-US"/>
          </a:p>
        </p:txBody>
      </p:sp>
    </p:spTree>
    <p:extLst>
      <p:ext uri="{BB962C8B-B14F-4D97-AF65-F5344CB8AC3E}">
        <p14:creationId xmlns:p14="http://schemas.microsoft.com/office/powerpoint/2010/main" val="8083420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FF40B5D-E2B0-4757-BFB9-46CCB4C9DA08}" type="datetimeFigureOut">
              <a:rPr lang="en-US" smtClean="0"/>
              <a:t>4/28/2020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C265C0A-8E0C-4F37-931A-11646A20BB40}" type="slidenum">
              <a:rPr lang="en-US" smtClean="0"/>
              <a:t>‹#›</a:t>
            </a:fld>
            <a:endParaRPr lang="en-US"/>
          </a:p>
        </p:txBody>
      </p:sp>
    </p:spTree>
    <p:extLst>
      <p:ext uri="{BB962C8B-B14F-4D97-AF65-F5344CB8AC3E}">
        <p14:creationId xmlns:p14="http://schemas.microsoft.com/office/powerpoint/2010/main" val="945229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FF40B5D-E2B0-4757-BFB9-46CCB4C9DA08}" type="datetimeFigureOut">
              <a:rPr lang="en-US" smtClean="0"/>
              <a:t>4/28/2020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C265C0A-8E0C-4F37-931A-11646A20BB40}" type="slidenum">
              <a:rPr lang="en-US" smtClean="0"/>
              <a:t>‹#›</a:t>
            </a:fld>
            <a:endParaRPr lang="en-US"/>
          </a:p>
        </p:txBody>
      </p:sp>
    </p:spTree>
    <p:extLst>
      <p:ext uri="{BB962C8B-B14F-4D97-AF65-F5344CB8AC3E}">
        <p14:creationId xmlns:p14="http://schemas.microsoft.com/office/powerpoint/2010/main" val="15693390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FF40B5D-E2B0-4757-BFB9-46CCB4C9DA08}" type="datetimeFigureOut">
              <a:rPr lang="en-US" smtClean="0"/>
              <a:t>4/28/2020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C265C0A-8E0C-4F37-931A-11646A20BB40}" type="slidenum">
              <a:rPr lang="en-US" smtClean="0"/>
              <a:t>‹#›</a:t>
            </a:fld>
            <a:endParaRPr lang="en-US"/>
          </a:p>
        </p:txBody>
      </p:sp>
    </p:spTree>
    <p:extLst>
      <p:ext uri="{BB962C8B-B14F-4D97-AF65-F5344CB8AC3E}">
        <p14:creationId xmlns:p14="http://schemas.microsoft.com/office/powerpoint/2010/main" val="21805678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FF40B5D-E2B0-4757-BFB9-46CCB4C9DA08}" type="datetimeFigureOut">
              <a:rPr lang="en-US" smtClean="0"/>
              <a:t>4/28/2020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C265C0A-8E0C-4F37-931A-11646A20BB40}" type="slidenum">
              <a:rPr lang="en-US" smtClean="0"/>
              <a:t>‹#›</a:t>
            </a:fld>
            <a:endParaRPr lang="en-US"/>
          </a:p>
        </p:txBody>
      </p:sp>
    </p:spTree>
    <p:extLst>
      <p:ext uri="{BB962C8B-B14F-4D97-AF65-F5344CB8AC3E}">
        <p14:creationId xmlns:p14="http://schemas.microsoft.com/office/powerpoint/2010/main" val="17592548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2FF40B5D-E2B0-4757-BFB9-46CCB4C9DA08}" type="datetimeFigureOut">
              <a:rPr lang="en-US" smtClean="0"/>
              <a:t>4/28/2020</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CC265C0A-8E0C-4F37-931A-11646A20BB40}" type="slidenum">
              <a:rPr lang="en-US" smtClean="0"/>
              <a:t>‹#›</a:t>
            </a:fld>
            <a:endParaRPr lang="en-US"/>
          </a:p>
        </p:txBody>
      </p:sp>
    </p:spTree>
    <p:extLst>
      <p:ext uri="{BB962C8B-B14F-4D97-AF65-F5344CB8AC3E}">
        <p14:creationId xmlns:p14="http://schemas.microsoft.com/office/powerpoint/2010/main" val="81521658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26B078-6938-4C8B-A033-B6DDD9721295}"/>
              </a:ext>
            </a:extLst>
          </p:cNvPr>
          <p:cNvSpPr>
            <a:spLocks noGrp="1"/>
          </p:cNvSpPr>
          <p:nvPr>
            <p:ph type="ctrTitle"/>
          </p:nvPr>
        </p:nvSpPr>
        <p:spPr>
          <a:xfrm>
            <a:off x="304800" y="1443205"/>
            <a:ext cx="9144000" cy="2387600"/>
          </a:xfrm>
        </p:spPr>
        <p:txBody>
          <a:bodyPr>
            <a:normAutofit fontScale="90000"/>
          </a:bodyPr>
          <a:lstStyle/>
          <a:p>
            <a:r>
              <a:rPr lang="en-US" b="1" dirty="0"/>
              <a:t>Recommending Portland Neighborhoods for Renters: A Geospatial Analysis of Rent and Venues</a:t>
            </a:r>
            <a:endParaRPr lang="en-US" dirty="0"/>
          </a:p>
        </p:txBody>
      </p:sp>
      <p:sp>
        <p:nvSpPr>
          <p:cNvPr id="3" name="Subtitle 2">
            <a:extLst>
              <a:ext uri="{FF2B5EF4-FFF2-40B4-BE49-F238E27FC236}">
                <a16:creationId xmlns:a16="http://schemas.microsoft.com/office/drawing/2014/main" id="{218D90F3-EE8C-4696-83B1-6DFD66BAD15E}"/>
              </a:ext>
            </a:extLst>
          </p:cNvPr>
          <p:cNvSpPr>
            <a:spLocks noGrp="1"/>
          </p:cNvSpPr>
          <p:nvPr>
            <p:ph type="subTitle" idx="1"/>
          </p:nvPr>
        </p:nvSpPr>
        <p:spPr>
          <a:xfrm>
            <a:off x="304800" y="4356017"/>
            <a:ext cx="9144000" cy="1655762"/>
          </a:xfrm>
        </p:spPr>
        <p:txBody>
          <a:bodyPr/>
          <a:lstStyle/>
          <a:p>
            <a:r>
              <a:rPr lang="en-US" b="1" dirty="0"/>
              <a:t>Jonathan </a:t>
            </a:r>
            <a:r>
              <a:rPr lang="en-US" b="1" dirty="0" err="1"/>
              <a:t>Jettenberger</a:t>
            </a:r>
            <a:r>
              <a:rPr lang="en-US" b="1" dirty="0"/>
              <a:t>-Burleson</a:t>
            </a:r>
          </a:p>
          <a:p>
            <a:r>
              <a:rPr lang="en-US" b="1" dirty="0"/>
              <a:t> April 27, 2020</a:t>
            </a:r>
          </a:p>
          <a:p>
            <a:endParaRPr lang="en-US" dirty="0"/>
          </a:p>
        </p:txBody>
      </p:sp>
      <p:cxnSp>
        <p:nvCxnSpPr>
          <p:cNvPr id="5" name="Straight Connector 4">
            <a:extLst>
              <a:ext uri="{FF2B5EF4-FFF2-40B4-BE49-F238E27FC236}">
                <a16:creationId xmlns:a16="http://schemas.microsoft.com/office/drawing/2014/main" id="{E2074076-F7E5-47C0-BFB2-9B42247F8EA9}"/>
              </a:ext>
            </a:extLst>
          </p:cNvPr>
          <p:cNvCxnSpPr/>
          <p:nvPr/>
        </p:nvCxnSpPr>
        <p:spPr>
          <a:xfrm flipH="1">
            <a:off x="850232" y="3978442"/>
            <a:ext cx="8598568" cy="0"/>
          </a:xfrm>
          <a:prstGeom prst="line">
            <a:avLst/>
          </a:prstGeom>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25409430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95C5F8-9308-45DD-96BF-BD828EEDEC13}"/>
              </a:ext>
            </a:extLst>
          </p:cNvPr>
          <p:cNvSpPr>
            <a:spLocks noGrp="1"/>
          </p:cNvSpPr>
          <p:nvPr>
            <p:ph type="title"/>
          </p:nvPr>
        </p:nvSpPr>
        <p:spPr/>
        <p:txBody>
          <a:bodyPr/>
          <a:lstStyle/>
          <a:p>
            <a:r>
              <a:rPr lang="en-US" dirty="0"/>
              <a:t>Results</a:t>
            </a:r>
          </a:p>
        </p:txBody>
      </p:sp>
      <p:sp>
        <p:nvSpPr>
          <p:cNvPr id="5" name="Content Placeholder 4">
            <a:extLst>
              <a:ext uri="{FF2B5EF4-FFF2-40B4-BE49-F238E27FC236}">
                <a16:creationId xmlns:a16="http://schemas.microsoft.com/office/drawing/2014/main" id="{78C5C7D4-5E7C-411C-840F-F45274693BD1}"/>
              </a:ext>
            </a:extLst>
          </p:cNvPr>
          <p:cNvSpPr>
            <a:spLocks noGrp="1"/>
          </p:cNvSpPr>
          <p:nvPr>
            <p:ph idx="1"/>
          </p:nvPr>
        </p:nvSpPr>
        <p:spPr>
          <a:xfrm>
            <a:off x="677334" y="2160589"/>
            <a:ext cx="4006961" cy="3880773"/>
          </a:xfrm>
        </p:spPr>
        <p:txBody>
          <a:bodyPr/>
          <a:lstStyle/>
          <a:p>
            <a:r>
              <a:rPr lang="en-US" dirty="0"/>
              <a:t>Cluster 4:</a:t>
            </a:r>
          </a:p>
          <a:p>
            <a:pPr lvl="1"/>
            <a:r>
              <a:rPr lang="en-US" dirty="0"/>
              <a:t>Southeast Portland</a:t>
            </a:r>
          </a:p>
          <a:p>
            <a:pPr lvl="1"/>
            <a:r>
              <a:rPr lang="en-US" dirty="0"/>
              <a:t>Across the river from downtown</a:t>
            </a:r>
          </a:p>
          <a:p>
            <a:pPr lvl="1"/>
            <a:r>
              <a:rPr lang="en-US" dirty="0"/>
              <a:t>Has the lowest average for rent</a:t>
            </a:r>
          </a:p>
          <a:p>
            <a:r>
              <a:rPr lang="en-US" dirty="0"/>
              <a:t>Cluster 5:</a:t>
            </a:r>
          </a:p>
          <a:p>
            <a:pPr lvl="1"/>
            <a:r>
              <a:rPr lang="en-US" dirty="0"/>
              <a:t>Northeast Portland</a:t>
            </a:r>
          </a:p>
          <a:p>
            <a:pPr lvl="1"/>
            <a:r>
              <a:rPr lang="en-US" dirty="0"/>
              <a:t>An average area</a:t>
            </a:r>
          </a:p>
          <a:p>
            <a:pPr lvl="1"/>
            <a:r>
              <a:rPr lang="en-US" dirty="0"/>
              <a:t>Has two areas where venues are clustered</a:t>
            </a:r>
          </a:p>
        </p:txBody>
      </p:sp>
      <p:graphicFrame>
        <p:nvGraphicFramePr>
          <p:cNvPr id="8" name="Table 7">
            <a:extLst>
              <a:ext uri="{FF2B5EF4-FFF2-40B4-BE49-F238E27FC236}">
                <a16:creationId xmlns:a16="http://schemas.microsoft.com/office/drawing/2014/main" id="{44C39C9D-86B2-455E-A1F4-DF179540F5A8}"/>
              </a:ext>
            </a:extLst>
          </p:cNvPr>
          <p:cNvGraphicFramePr>
            <a:graphicFrameLocks noGrp="1"/>
          </p:cNvGraphicFramePr>
          <p:nvPr>
            <p:extLst>
              <p:ext uri="{D42A27DB-BD31-4B8C-83A1-F6EECF244321}">
                <p14:modId xmlns:p14="http://schemas.microsoft.com/office/powerpoint/2010/main" val="2839626251"/>
              </p:ext>
            </p:extLst>
          </p:nvPr>
        </p:nvGraphicFramePr>
        <p:xfrm>
          <a:off x="4975668" y="3956360"/>
          <a:ext cx="4006960" cy="971241"/>
        </p:xfrm>
        <a:graphic>
          <a:graphicData uri="http://schemas.openxmlformats.org/drawingml/2006/table">
            <a:tbl>
              <a:tblPr firstRow="1" firstCol="1" bandRow="1">
                <a:tableStyleId>{5C22544A-7EE6-4342-B048-85BDC9FD1C3A}</a:tableStyleId>
              </a:tblPr>
              <a:tblGrid>
                <a:gridCol w="2162486">
                  <a:extLst>
                    <a:ext uri="{9D8B030D-6E8A-4147-A177-3AD203B41FA5}">
                      <a16:colId xmlns:a16="http://schemas.microsoft.com/office/drawing/2014/main" val="1377412634"/>
                    </a:ext>
                  </a:extLst>
                </a:gridCol>
                <a:gridCol w="1844474">
                  <a:extLst>
                    <a:ext uri="{9D8B030D-6E8A-4147-A177-3AD203B41FA5}">
                      <a16:colId xmlns:a16="http://schemas.microsoft.com/office/drawing/2014/main" val="1263707044"/>
                    </a:ext>
                  </a:extLst>
                </a:gridCol>
              </a:tblGrid>
              <a:tr h="239659">
                <a:tc>
                  <a:txBody>
                    <a:bodyPr/>
                    <a:lstStyle/>
                    <a:p>
                      <a:pPr marL="0" marR="0">
                        <a:lnSpc>
                          <a:spcPct val="107000"/>
                        </a:lnSpc>
                        <a:spcBef>
                          <a:spcPts val="0"/>
                        </a:spcBef>
                        <a:spcAft>
                          <a:spcPts val="0"/>
                        </a:spcAft>
                      </a:pPr>
                      <a:r>
                        <a:rPr lang="en-US" sz="1200">
                          <a:effectLst/>
                        </a:rPr>
                        <a:t>Number of venues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1200" dirty="0">
                          <a:effectLst/>
                        </a:rPr>
                        <a:t>45</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220183915"/>
                  </a:ext>
                </a:extLst>
              </a:tr>
              <a:tr h="491923">
                <a:tc>
                  <a:txBody>
                    <a:bodyPr/>
                    <a:lstStyle/>
                    <a:p>
                      <a:pPr marL="0" marR="0">
                        <a:lnSpc>
                          <a:spcPct val="107000"/>
                        </a:lnSpc>
                        <a:spcBef>
                          <a:spcPts val="0"/>
                        </a:spcBef>
                        <a:spcAft>
                          <a:spcPts val="0"/>
                        </a:spcAft>
                      </a:pPr>
                      <a:r>
                        <a:rPr lang="en-US" sz="1200" dirty="0">
                          <a:effectLst/>
                        </a:rPr>
                        <a:t>Number of unique categories</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1200">
                          <a:effectLst/>
                        </a:rPr>
                        <a:t>43</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865494540"/>
                  </a:ext>
                </a:extLst>
              </a:tr>
              <a:tr h="239659">
                <a:tc>
                  <a:txBody>
                    <a:bodyPr/>
                    <a:lstStyle/>
                    <a:p>
                      <a:pPr marL="0" marR="0">
                        <a:lnSpc>
                          <a:spcPct val="107000"/>
                        </a:lnSpc>
                        <a:spcBef>
                          <a:spcPts val="0"/>
                        </a:spcBef>
                        <a:spcAft>
                          <a:spcPts val="0"/>
                        </a:spcAft>
                      </a:pPr>
                      <a:r>
                        <a:rPr lang="en-US" sz="1200">
                          <a:effectLst/>
                        </a:rPr>
                        <a:t>Rent average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1200" dirty="0">
                          <a:effectLst/>
                        </a:rPr>
                        <a:t>Average</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20621147"/>
                  </a:ext>
                </a:extLst>
              </a:tr>
            </a:tbl>
          </a:graphicData>
        </a:graphic>
      </p:graphicFrame>
      <p:graphicFrame>
        <p:nvGraphicFramePr>
          <p:cNvPr id="3" name="Table 2">
            <a:extLst>
              <a:ext uri="{FF2B5EF4-FFF2-40B4-BE49-F238E27FC236}">
                <a16:creationId xmlns:a16="http://schemas.microsoft.com/office/drawing/2014/main" id="{46AB386D-C399-4640-BDB3-0B0C43187AF6}"/>
              </a:ext>
            </a:extLst>
          </p:cNvPr>
          <p:cNvGraphicFramePr>
            <a:graphicFrameLocks noGrp="1"/>
          </p:cNvGraphicFramePr>
          <p:nvPr>
            <p:extLst>
              <p:ext uri="{D42A27DB-BD31-4B8C-83A1-F6EECF244321}">
                <p14:modId xmlns:p14="http://schemas.microsoft.com/office/powerpoint/2010/main" val="3935360085"/>
              </p:ext>
            </p:extLst>
          </p:nvPr>
        </p:nvGraphicFramePr>
        <p:xfrm>
          <a:off x="4975668" y="2199392"/>
          <a:ext cx="4006959" cy="971241"/>
        </p:xfrm>
        <a:graphic>
          <a:graphicData uri="http://schemas.openxmlformats.org/drawingml/2006/table">
            <a:tbl>
              <a:tblPr firstRow="1" firstCol="1" bandRow="1">
                <a:tableStyleId>{5C22544A-7EE6-4342-B048-85BDC9FD1C3A}</a:tableStyleId>
              </a:tblPr>
              <a:tblGrid>
                <a:gridCol w="2162486">
                  <a:extLst>
                    <a:ext uri="{9D8B030D-6E8A-4147-A177-3AD203B41FA5}">
                      <a16:colId xmlns:a16="http://schemas.microsoft.com/office/drawing/2014/main" val="2484729130"/>
                    </a:ext>
                  </a:extLst>
                </a:gridCol>
                <a:gridCol w="1844473">
                  <a:extLst>
                    <a:ext uri="{9D8B030D-6E8A-4147-A177-3AD203B41FA5}">
                      <a16:colId xmlns:a16="http://schemas.microsoft.com/office/drawing/2014/main" val="232571727"/>
                    </a:ext>
                  </a:extLst>
                </a:gridCol>
              </a:tblGrid>
              <a:tr h="218682">
                <a:tc>
                  <a:txBody>
                    <a:bodyPr/>
                    <a:lstStyle/>
                    <a:p>
                      <a:pPr marL="0" marR="0">
                        <a:lnSpc>
                          <a:spcPct val="107000"/>
                        </a:lnSpc>
                        <a:spcBef>
                          <a:spcPts val="0"/>
                        </a:spcBef>
                        <a:spcAft>
                          <a:spcPts val="0"/>
                        </a:spcAft>
                      </a:pPr>
                      <a:r>
                        <a:rPr lang="en-US" sz="1200">
                          <a:effectLst/>
                        </a:rPr>
                        <a:t>Number of venues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1200">
                          <a:effectLst/>
                        </a:rPr>
                        <a:t>110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185083967"/>
                  </a:ext>
                </a:extLst>
              </a:tr>
              <a:tr h="506028">
                <a:tc>
                  <a:txBody>
                    <a:bodyPr/>
                    <a:lstStyle/>
                    <a:p>
                      <a:pPr marL="0" marR="0">
                        <a:lnSpc>
                          <a:spcPct val="107000"/>
                        </a:lnSpc>
                        <a:spcBef>
                          <a:spcPts val="0"/>
                        </a:spcBef>
                        <a:spcAft>
                          <a:spcPts val="0"/>
                        </a:spcAft>
                      </a:pPr>
                      <a:r>
                        <a:rPr lang="en-US" sz="1200">
                          <a:effectLst/>
                        </a:rPr>
                        <a:t>Number of unique categories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1200" dirty="0">
                          <a:effectLst/>
                        </a:rPr>
                        <a:t>64</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021368935"/>
                  </a:ext>
                </a:extLst>
              </a:tr>
              <a:tr h="246531">
                <a:tc>
                  <a:txBody>
                    <a:bodyPr/>
                    <a:lstStyle/>
                    <a:p>
                      <a:pPr marL="0" marR="0">
                        <a:lnSpc>
                          <a:spcPct val="107000"/>
                        </a:lnSpc>
                        <a:spcBef>
                          <a:spcPts val="0"/>
                        </a:spcBef>
                        <a:spcAft>
                          <a:spcPts val="0"/>
                        </a:spcAft>
                      </a:pPr>
                      <a:r>
                        <a:rPr lang="en-US" sz="1200">
                          <a:effectLst/>
                        </a:rPr>
                        <a:t>Rent average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1200" dirty="0">
                          <a:effectLst/>
                        </a:rPr>
                        <a:t>Low</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843738940"/>
                  </a:ext>
                </a:extLst>
              </a:tr>
            </a:tbl>
          </a:graphicData>
        </a:graphic>
      </p:graphicFrame>
    </p:spTree>
    <p:extLst>
      <p:ext uri="{BB962C8B-B14F-4D97-AF65-F5344CB8AC3E}">
        <p14:creationId xmlns:p14="http://schemas.microsoft.com/office/powerpoint/2010/main" val="40043793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9A3B30-815D-40A6-BF24-205482032357}"/>
              </a:ext>
            </a:extLst>
          </p:cNvPr>
          <p:cNvSpPr>
            <a:spLocks noGrp="1"/>
          </p:cNvSpPr>
          <p:nvPr>
            <p:ph type="title"/>
          </p:nvPr>
        </p:nvSpPr>
        <p:spPr/>
        <p:txBody>
          <a:bodyPr/>
          <a:lstStyle/>
          <a:p>
            <a:r>
              <a:rPr lang="en-US" dirty="0"/>
              <a:t>Discussion</a:t>
            </a:r>
          </a:p>
        </p:txBody>
      </p:sp>
      <p:sp>
        <p:nvSpPr>
          <p:cNvPr id="3" name="Content Placeholder 2">
            <a:extLst>
              <a:ext uri="{FF2B5EF4-FFF2-40B4-BE49-F238E27FC236}">
                <a16:creationId xmlns:a16="http://schemas.microsoft.com/office/drawing/2014/main" id="{1B45BD4F-028D-4BEC-87ED-774D9C40E773}"/>
              </a:ext>
            </a:extLst>
          </p:cNvPr>
          <p:cNvSpPr>
            <a:spLocks noGrp="1"/>
          </p:cNvSpPr>
          <p:nvPr>
            <p:ph idx="1"/>
          </p:nvPr>
        </p:nvSpPr>
        <p:spPr/>
        <p:txBody>
          <a:bodyPr/>
          <a:lstStyle/>
          <a:p>
            <a:r>
              <a:rPr lang="en-US" dirty="0"/>
              <a:t>Average rent</a:t>
            </a:r>
          </a:p>
          <a:p>
            <a:pPr lvl="1"/>
            <a:r>
              <a:rPr lang="en-US" dirty="0"/>
              <a:t>The northern half of Portland</a:t>
            </a:r>
          </a:p>
          <a:p>
            <a:pPr lvl="1"/>
            <a:r>
              <a:rPr lang="en-US" dirty="0"/>
              <a:t>Venues are spread out with not much clustering</a:t>
            </a:r>
          </a:p>
          <a:p>
            <a:r>
              <a:rPr lang="en-US" dirty="0"/>
              <a:t>Lowest Rent</a:t>
            </a:r>
          </a:p>
          <a:p>
            <a:pPr lvl="1"/>
            <a:r>
              <a:rPr lang="en-US" dirty="0"/>
              <a:t>Southeast, East Portland</a:t>
            </a:r>
          </a:p>
          <a:p>
            <a:pPr lvl="1"/>
            <a:r>
              <a:rPr lang="en-US" dirty="0"/>
              <a:t>Venues are spread out, but there is clustering near the downtown neighborhoods</a:t>
            </a:r>
          </a:p>
          <a:p>
            <a:r>
              <a:rPr lang="en-US" dirty="0"/>
              <a:t>Highest Rent</a:t>
            </a:r>
          </a:p>
          <a:p>
            <a:pPr lvl="1"/>
            <a:r>
              <a:rPr lang="en-US" dirty="0"/>
              <a:t>Southwest Portland</a:t>
            </a:r>
          </a:p>
          <a:p>
            <a:pPr lvl="1"/>
            <a:r>
              <a:rPr lang="en-US" dirty="0"/>
              <a:t>Includes downtown area</a:t>
            </a:r>
          </a:p>
          <a:p>
            <a:pPr lvl="1"/>
            <a:r>
              <a:rPr lang="en-US" dirty="0"/>
              <a:t>Most of the venues are clustered around here</a:t>
            </a:r>
          </a:p>
        </p:txBody>
      </p:sp>
    </p:spTree>
    <p:extLst>
      <p:ext uri="{BB962C8B-B14F-4D97-AF65-F5344CB8AC3E}">
        <p14:creationId xmlns:p14="http://schemas.microsoft.com/office/powerpoint/2010/main" val="17449041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95C5F8-9308-45DD-96BF-BD828EEDEC13}"/>
              </a:ext>
            </a:extLst>
          </p:cNvPr>
          <p:cNvSpPr>
            <a:spLocks noGrp="1"/>
          </p:cNvSpPr>
          <p:nvPr>
            <p:ph type="title"/>
          </p:nvPr>
        </p:nvSpPr>
        <p:spPr/>
        <p:txBody>
          <a:bodyPr/>
          <a:lstStyle/>
          <a:p>
            <a:r>
              <a:rPr lang="en-US" dirty="0"/>
              <a:t>Recommendation</a:t>
            </a:r>
          </a:p>
        </p:txBody>
      </p:sp>
      <p:sp>
        <p:nvSpPr>
          <p:cNvPr id="3" name="Content Placeholder 2">
            <a:extLst>
              <a:ext uri="{FF2B5EF4-FFF2-40B4-BE49-F238E27FC236}">
                <a16:creationId xmlns:a16="http://schemas.microsoft.com/office/drawing/2014/main" id="{CD793521-5627-4196-B295-C24E8DB2355E}"/>
              </a:ext>
            </a:extLst>
          </p:cNvPr>
          <p:cNvSpPr>
            <a:spLocks noGrp="1"/>
          </p:cNvSpPr>
          <p:nvPr>
            <p:ph idx="1"/>
          </p:nvPr>
        </p:nvSpPr>
        <p:spPr/>
        <p:txBody>
          <a:bodyPr/>
          <a:lstStyle/>
          <a:p>
            <a:r>
              <a:rPr lang="en-US" dirty="0"/>
              <a:t>Southeast Portland if you are sticking to a budget</a:t>
            </a:r>
          </a:p>
          <a:p>
            <a:pPr lvl="1"/>
            <a:r>
              <a:rPr lang="en-US" dirty="0"/>
              <a:t>Has access to many venues, especially if nearby downtown is considered</a:t>
            </a:r>
          </a:p>
          <a:p>
            <a:pPr lvl="1"/>
            <a:r>
              <a:rPr lang="en-US" dirty="0"/>
              <a:t>Has the lowest average rent at $1500 to $2000 per month</a:t>
            </a:r>
          </a:p>
          <a:p>
            <a:r>
              <a:rPr lang="en-US" dirty="0"/>
              <a:t>Northwest Portland if a budget is not an issue</a:t>
            </a:r>
          </a:p>
          <a:p>
            <a:pPr lvl="1"/>
            <a:r>
              <a:rPr lang="en-US" dirty="0"/>
              <a:t>Some areas have an average rent over $2000 per month</a:t>
            </a:r>
          </a:p>
          <a:p>
            <a:pPr lvl="1"/>
            <a:r>
              <a:rPr lang="en-US" dirty="0"/>
              <a:t>Includes downtown where most of the venues are clustered</a:t>
            </a:r>
          </a:p>
        </p:txBody>
      </p:sp>
    </p:spTree>
    <p:extLst>
      <p:ext uri="{BB962C8B-B14F-4D97-AF65-F5344CB8AC3E}">
        <p14:creationId xmlns:p14="http://schemas.microsoft.com/office/powerpoint/2010/main" val="8159988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95C5F8-9308-45DD-96BF-BD828EEDEC13}"/>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CD793521-5627-4196-B295-C24E8DB2355E}"/>
              </a:ext>
            </a:extLst>
          </p:cNvPr>
          <p:cNvSpPr>
            <a:spLocks noGrp="1"/>
          </p:cNvSpPr>
          <p:nvPr>
            <p:ph idx="1"/>
          </p:nvPr>
        </p:nvSpPr>
        <p:spPr/>
        <p:txBody>
          <a:bodyPr>
            <a:normAutofit fontScale="92500" lnSpcReduction="10000"/>
          </a:bodyPr>
          <a:lstStyle/>
          <a:p>
            <a:r>
              <a:rPr lang="en-US" dirty="0"/>
              <a:t>Foursquare and Zillow</a:t>
            </a:r>
          </a:p>
          <a:p>
            <a:pPr lvl="1"/>
            <a:r>
              <a:rPr lang="en-US" dirty="0"/>
              <a:t>Foursquare provides much information on venues, but needs some cleaning and data analysis to yield meaningful results from a data science point of view.</a:t>
            </a:r>
          </a:p>
          <a:p>
            <a:pPr lvl="1"/>
            <a:r>
              <a:rPr lang="en-US" dirty="0"/>
              <a:t>Data gathered from Zillow needed cleaning in order to match up with boundary information.</a:t>
            </a:r>
          </a:p>
          <a:p>
            <a:r>
              <a:rPr lang="en-US" dirty="0"/>
              <a:t>A clear trend in the location of venues and the number of venue categories</a:t>
            </a:r>
          </a:p>
          <a:p>
            <a:r>
              <a:rPr lang="en-US" dirty="0"/>
              <a:t>The majority of venues are situated in areas of high and low rental data. This may be indicative of their quality, but that is something that could be explored in the future.</a:t>
            </a:r>
          </a:p>
          <a:p>
            <a:r>
              <a:rPr lang="en-US" dirty="0"/>
              <a:t>Neighborhoods in the southern half of Portland is recommended, depending on the budget.</a:t>
            </a:r>
          </a:p>
          <a:p>
            <a:r>
              <a:rPr lang="en-US" dirty="0"/>
              <a:t>Business owners, may see less competing local venues in the northern half of Portland, but these areas do not stand out as much.</a:t>
            </a:r>
          </a:p>
        </p:txBody>
      </p:sp>
    </p:spTree>
    <p:extLst>
      <p:ext uri="{BB962C8B-B14F-4D97-AF65-F5344CB8AC3E}">
        <p14:creationId xmlns:p14="http://schemas.microsoft.com/office/powerpoint/2010/main" val="24693208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95C5F8-9308-45DD-96BF-BD828EEDEC13}"/>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CD793521-5627-4196-B295-C24E8DB2355E}"/>
              </a:ext>
            </a:extLst>
          </p:cNvPr>
          <p:cNvSpPr>
            <a:spLocks noGrp="1"/>
          </p:cNvSpPr>
          <p:nvPr>
            <p:ph idx="1"/>
          </p:nvPr>
        </p:nvSpPr>
        <p:spPr/>
        <p:txBody>
          <a:bodyPr/>
          <a:lstStyle/>
          <a:p>
            <a:r>
              <a:rPr lang="en-US" dirty="0"/>
              <a:t>The problem:</a:t>
            </a:r>
          </a:p>
          <a:p>
            <a:pPr lvl="1"/>
            <a:r>
              <a:rPr lang="en-US" dirty="0"/>
              <a:t>A new renter is looking for a place in Portland, OR. Which neighborhood should they choose? </a:t>
            </a:r>
          </a:p>
          <a:p>
            <a:pPr lvl="1"/>
            <a:r>
              <a:rPr lang="en-US" dirty="0"/>
              <a:t>What nearby venues might influence this decision?</a:t>
            </a:r>
          </a:p>
          <a:p>
            <a:pPr lvl="1"/>
            <a:r>
              <a:rPr lang="en-US" dirty="0"/>
              <a:t>As apposed to home buying, renting can have a smaller footprint on a budget </a:t>
            </a:r>
          </a:p>
          <a:p>
            <a:r>
              <a:rPr lang="en-US" dirty="0"/>
              <a:t>Who is interested?</a:t>
            </a:r>
          </a:p>
          <a:p>
            <a:pPr lvl="1"/>
            <a:r>
              <a:rPr lang="en-US" dirty="0"/>
              <a:t>Renters that are familiar or unfamiliar with the area</a:t>
            </a:r>
          </a:p>
          <a:p>
            <a:pPr lvl="1"/>
            <a:r>
              <a:rPr lang="en-US" dirty="0"/>
              <a:t>Business owners looking to invest in an area</a:t>
            </a:r>
          </a:p>
          <a:p>
            <a:pPr lvl="1"/>
            <a:r>
              <a:rPr lang="en-US" dirty="0"/>
              <a:t>City planners wanting to encourage growth in their cities</a:t>
            </a:r>
          </a:p>
          <a:p>
            <a:pPr lvl="1"/>
            <a:r>
              <a:rPr lang="en-US" dirty="0"/>
              <a:t>Real estate developers wanting to know what areas may interest new renters</a:t>
            </a:r>
          </a:p>
        </p:txBody>
      </p:sp>
    </p:spTree>
    <p:extLst>
      <p:ext uri="{BB962C8B-B14F-4D97-AF65-F5344CB8AC3E}">
        <p14:creationId xmlns:p14="http://schemas.microsoft.com/office/powerpoint/2010/main" val="32491774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1807B7-813E-4E8E-A31F-44C7A4CAE063}"/>
              </a:ext>
            </a:extLst>
          </p:cNvPr>
          <p:cNvSpPr>
            <a:spLocks noGrp="1"/>
          </p:cNvSpPr>
          <p:nvPr>
            <p:ph type="title"/>
          </p:nvPr>
        </p:nvSpPr>
        <p:spPr/>
        <p:txBody>
          <a:bodyPr/>
          <a:lstStyle/>
          <a:p>
            <a:r>
              <a:rPr lang="en-US" dirty="0"/>
              <a:t>Data</a:t>
            </a:r>
          </a:p>
        </p:txBody>
      </p:sp>
      <p:sp>
        <p:nvSpPr>
          <p:cNvPr id="3" name="Content Placeholder 2">
            <a:extLst>
              <a:ext uri="{FF2B5EF4-FFF2-40B4-BE49-F238E27FC236}">
                <a16:creationId xmlns:a16="http://schemas.microsoft.com/office/drawing/2014/main" id="{1E33D1A5-2EED-4BDE-876F-F7269E42D18F}"/>
              </a:ext>
            </a:extLst>
          </p:cNvPr>
          <p:cNvSpPr>
            <a:spLocks noGrp="1"/>
          </p:cNvSpPr>
          <p:nvPr>
            <p:ph sz="half" idx="1"/>
          </p:nvPr>
        </p:nvSpPr>
        <p:spPr/>
        <p:txBody>
          <a:bodyPr/>
          <a:lstStyle/>
          <a:p>
            <a:r>
              <a:rPr lang="en-US" dirty="0"/>
              <a:t>Zillow</a:t>
            </a:r>
          </a:p>
          <a:p>
            <a:pPr lvl="1"/>
            <a:r>
              <a:rPr lang="en-US" dirty="0"/>
              <a:t>A search engine dealing with housing data</a:t>
            </a:r>
          </a:p>
          <a:p>
            <a:pPr lvl="1"/>
            <a:r>
              <a:rPr lang="en-US" dirty="0"/>
              <a:t>Uses a proprietary algorithm to determine rent they call a Rent Zestimate</a:t>
            </a:r>
          </a:p>
          <a:p>
            <a:pPr lvl="1"/>
            <a:r>
              <a:rPr lang="en-US" dirty="0"/>
              <a:t>Includes average rent data by neighborhood</a:t>
            </a:r>
          </a:p>
          <a:p>
            <a:pPr lvl="1"/>
            <a:r>
              <a:rPr lang="en-US" dirty="0"/>
              <a:t>Direct requests are limited to specific properties</a:t>
            </a:r>
          </a:p>
          <a:p>
            <a:pPr lvl="1"/>
            <a:endParaRPr lang="en-US" dirty="0"/>
          </a:p>
        </p:txBody>
      </p:sp>
      <p:sp>
        <p:nvSpPr>
          <p:cNvPr id="4" name="Content Placeholder 3">
            <a:extLst>
              <a:ext uri="{FF2B5EF4-FFF2-40B4-BE49-F238E27FC236}">
                <a16:creationId xmlns:a16="http://schemas.microsoft.com/office/drawing/2014/main" id="{3B00B6B3-12CB-4049-B800-9CF54E67E51A}"/>
              </a:ext>
            </a:extLst>
          </p:cNvPr>
          <p:cNvSpPr>
            <a:spLocks noGrp="1"/>
          </p:cNvSpPr>
          <p:nvPr>
            <p:ph sz="half" idx="2"/>
          </p:nvPr>
        </p:nvSpPr>
        <p:spPr/>
        <p:txBody>
          <a:bodyPr/>
          <a:lstStyle/>
          <a:p>
            <a:r>
              <a:rPr lang="en-US" dirty="0"/>
              <a:t>Foursquare</a:t>
            </a:r>
          </a:p>
          <a:p>
            <a:pPr lvl="1"/>
            <a:r>
              <a:rPr lang="en-US" dirty="0"/>
              <a:t>A search engine that has geospatial data on venues</a:t>
            </a:r>
          </a:p>
          <a:p>
            <a:pPr lvl="1"/>
            <a:r>
              <a:rPr lang="en-US" dirty="0"/>
              <a:t>Requests return trending locations within a search radius</a:t>
            </a:r>
          </a:p>
          <a:p>
            <a:pPr lvl="1"/>
            <a:r>
              <a:rPr lang="en-US" dirty="0"/>
              <a:t>Limited to 100 points per request</a:t>
            </a:r>
          </a:p>
          <a:p>
            <a:r>
              <a:rPr lang="en-US" dirty="0"/>
              <a:t>Open source boundary data for the neighborhoods</a:t>
            </a:r>
          </a:p>
          <a:p>
            <a:r>
              <a:rPr lang="en-US" dirty="0"/>
              <a:t>Information on neighborhood names from PDX Listed (for cleaning data)</a:t>
            </a:r>
          </a:p>
        </p:txBody>
      </p:sp>
    </p:spTree>
    <p:extLst>
      <p:ext uri="{BB962C8B-B14F-4D97-AF65-F5344CB8AC3E}">
        <p14:creationId xmlns:p14="http://schemas.microsoft.com/office/powerpoint/2010/main" val="20494983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95C5F8-9308-45DD-96BF-BD828EEDEC13}"/>
              </a:ext>
            </a:extLst>
          </p:cNvPr>
          <p:cNvSpPr>
            <a:spLocks noGrp="1"/>
          </p:cNvSpPr>
          <p:nvPr>
            <p:ph type="title"/>
          </p:nvPr>
        </p:nvSpPr>
        <p:spPr/>
        <p:txBody>
          <a:bodyPr/>
          <a:lstStyle/>
          <a:p>
            <a:r>
              <a:rPr lang="en-US" dirty="0"/>
              <a:t>Data cleaning and feature selection</a:t>
            </a:r>
          </a:p>
        </p:txBody>
      </p:sp>
      <p:sp>
        <p:nvSpPr>
          <p:cNvPr id="3" name="Content Placeholder 2">
            <a:extLst>
              <a:ext uri="{FF2B5EF4-FFF2-40B4-BE49-F238E27FC236}">
                <a16:creationId xmlns:a16="http://schemas.microsoft.com/office/drawing/2014/main" id="{CD793521-5627-4196-B295-C24E8DB2355E}"/>
              </a:ext>
            </a:extLst>
          </p:cNvPr>
          <p:cNvSpPr>
            <a:spLocks noGrp="1"/>
          </p:cNvSpPr>
          <p:nvPr>
            <p:ph idx="1"/>
          </p:nvPr>
        </p:nvSpPr>
        <p:spPr>
          <a:xfrm>
            <a:off x="6529136" y="2160589"/>
            <a:ext cx="2744865" cy="3880773"/>
          </a:xfrm>
        </p:spPr>
        <p:txBody>
          <a:bodyPr/>
          <a:lstStyle/>
          <a:p>
            <a:r>
              <a:rPr lang="en-US" dirty="0"/>
              <a:t>Venue points</a:t>
            </a:r>
          </a:p>
          <a:p>
            <a:pPr lvl="1"/>
            <a:r>
              <a:rPr lang="en-US" dirty="0"/>
              <a:t>Name</a:t>
            </a:r>
          </a:p>
          <a:p>
            <a:pPr lvl="1"/>
            <a:r>
              <a:rPr lang="en-US" dirty="0"/>
              <a:t>Categories (types of venues)</a:t>
            </a:r>
          </a:p>
          <a:p>
            <a:pPr lvl="1"/>
            <a:r>
              <a:rPr lang="en-US" dirty="0"/>
              <a:t>Latitude</a:t>
            </a:r>
          </a:p>
          <a:p>
            <a:pPr lvl="1"/>
            <a:r>
              <a:rPr lang="en-US" dirty="0"/>
              <a:t>Longitude</a:t>
            </a:r>
          </a:p>
          <a:p>
            <a:r>
              <a:rPr lang="en-US" dirty="0"/>
              <a:t>Requested 5 separately located searches and removed overlapping data to increase data size to 369 points</a:t>
            </a:r>
          </a:p>
        </p:txBody>
      </p:sp>
      <p:pic>
        <p:nvPicPr>
          <p:cNvPr id="4" name="Picture 3">
            <a:extLst>
              <a:ext uri="{FF2B5EF4-FFF2-40B4-BE49-F238E27FC236}">
                <a16:creationId xmlns:a16="http://schemas.microsoft.com/office/drawing/2014/main" id="{BC210C9B-522A-43E2-953E-47FA4CD6E279}"/>
              </a:ext>
            </a:extLst>
          </p:cNvPr>
          <p:cNvPicPr/>
          <p:nvPr/>
        </p:nvPicPr>
        <p:blipFill>
          <a:blip r:embed="rId2">
            <a:extLst>
              <a:ext uri="{28A0092B-C50C-407E-A947-70E740481C1C}">
                <a14:useLocalDpi xmlns:a14="http://schemas.microsoft.com/office/drawing/2010/main" val="0"/>
              </a:ext>
            </a:extLst>
          </a:blip>
          <a:stretch>
            <a:fillRect/>
          </a:stretch>
        </p:blipFill>
        <p:spPr>
          <a:xfrm>
            <a:off x="355271" y="2108452"/>
            <a:ext cx="6055895" cy="3651289"/>
          </a:xfrm>
          <a:prstGeom prst="rect">
            <a:avLst/>
          </a:prstGeom>
        </p:spPr>
      </p:pic>
    </p:spTree>
    <p:extLst>
      <p:ext uri="{BB962C8B-B14F-4D97-AF65-F5344CB8AC3E}">
        <p14:creationId xmlns:p14="http://schemas.microsoft.com/office/powerpoint/2010/main" val="31186850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95C5F8-9308-45DD-96BF-BD828EEDEC13}"/>
              </a:ext>
            </a:extLst>
          </p:cNvPr>
          <p:cNvSpPr>
            <a:spLocks noGrp="1"/>
          </p:cNvSpPr>
          <p:nvPr>
            <p:ph type="title"/>
          </p:nvPr>
        </p:nvSpPr>
        <p:spPr/>
        <p:txBody>
          <a:bodyPr/>
          <a:lstStyle/>
          <a:p>
            <a:r>
              <a:rPr lang="en-US" dirty="0"/>
              <a:t>Data cleaning and feature selection</a:t>
            </a:r>
          </a:p>
        </p:txBody>
      </p:sp>
      <p:sp>
        <p:nvSpPr>
          <p:cNvPr id="3" name="Content Placeholder 2">
            <a:extLst>
              <a:ext uri="{FF2B5EF4-FFF2-40B4-BE49-F238E27FC236}">
                <a16:creationId xmlns:a16="http://schemas.microsoft.com/office/drawing/2014/main" id="{CD793521-5627-4196-B295-C24E8DB2355E}"/>
              </a:ext>
            </a:extLst>
          </p:cNvPr>
          <p:cNvSpPr>
            <a:spLocks noGrp="1"/>
          </p:cNvSpPr>
          <p:nvPr>
            <p:ph idx="1"/>
          </p:nvPr>
        </p:nvSpPr>
        <p:spPr>
          <a:xfrm>
            <a:off x="6529136" y="2160589"/>
            <a:ext cx="2744865" cy="3880773"/>
          </a:xfrm>
        </p:spPr>
        <p:txBody>
          <a:bodyPr/>
          <a:lstStyle/>
          <a:p>
            <a:r>
              <a:rPr lang="en-US" dirty="0"/>
              <a:t>Boundary data</a:t>
            </a:r>
          </a:p>
          <a:p>
            <a:pPr lvl="1"/>
            <a:r>
              <a:rPr lang="en-US" dirty="0"/>
              <a:t>130 areas</a:t>
            </a:r>
          </a:p>
          <a:p>
            <a:pPr lvl="1"/>
            <a:r>
              <a:rPr lang="en-US" dirty="0"/>
              <a:t>Some areas are overlapping neighborhoods</a:t>
            </a:r>
          </a:p>
          <a:p>
            <a:pPr lvl="1"/>
            <a:r>
              <a:rPr lang="en-US" dirty="0"/>
              <a:t>Some areas are “unlisted” or unclaimed by other neighborhoods</a:t>
            </a:r>
          </a:p>
        </p:txBody>
      </p:sp>
      <p:pic>
        <p:nvPicPr>
          <p:cNvPr id="5" name="Picture 4">
            <a:extLst>
              <a:ext uri="{FF2B5EF4-FFF2-40B4-BE49-F238E27FC236}">
                <a16:creationId xmlns:a16="http://schemas.microsoft.com/office/drawing/2014/main" id="{99DE7492-001E-410C-9735-72E6F20D26BC}"/>
              </a:ext>
            </a:extLst>
          </p:cNvPr>
          <p:cNvPicPr/>
          <p:nvPr/>
        </p:nvPicPr>
        <p:blipFill>
          <a:blip r:embed="rId2">
            <a:extLst>
              <a:ext uri="{28A0092B-C50C-407E-A947-70E740481C1C}">
                <a14:useLocalDpi xmlns:a14="http://schemas.microsoft.com/office/drawing/2010/main" val="0"/>
              </a:ext>
            </a:extLst>
          </a:blip>
          <a:stretch>
            <a:fillRect/>
          </a:stretch>
        </p:blipFill>
        <p:spPr>
          <a:xfrm>
            <a:off x="355271" y="2160589"/>
            <a:ext cx="6055894" cy="3651289"/>
          </a:xfrm>
          <a:prstGeom prst="rect">
            <a:avLst/>
          </a:prstGeom>
        </p:spPr>
      </p:pic>
    </p:spTree>
    <p:extLst>
      <p:ext uri="{BB962C8B-B14F-4D97-AF65-F5344CB8AC3E}">
        <p14:creationId xmlns:p14="http://schemas.microsoft.com/office/powerpoint/2010/main" val="15731873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6774947-0CD1-4242-9FD6-D0EB3DE7CAC0}"/>
              </a:ext>
            </a:extLst>
          </p:cNvPr>
          <p:cNvPicPr/>
          <p:nvPr/>
        </p:nvPicPr>
        <p:blipFill>
          <a:blip r:embed="rId2">
            <a:extLst>
              <a:ext uri="{28A0092B-C50C-407E-A947-70E740481C1C}">
                <a14:useLocalDpi xmlns:a14="http://schemas.microsoft.com/office/drawing/2010/main" val="0"/>
              </a:ext>
            </a:extLst>
          </a:blip>
          <a:stretch>
            <a:fillRect/>
          </a:stretch>
        </p:blipFill>
        <p:spPr>
          <a:xfrm>
            <a:off x="435482" y="2108451"/>
            <a:ext cx="5975684" cy="3651289"/>
          </a:xfrm>
          <a:prstGeom prst="rect">
            <a:avLst/>
          </a:prstGeom>
        </p:spPr>
      </p:pic>
      <p:sp>
        <p:nvSpPr>
          <p:cNvPr id="2" name="Title 1">
            <a:extLst>
              <a:ext uri="{FF2B5EF4-FFF2-40B4-BE49-F238E27FC236}">
                <a16:creationId xmlns:a16="http://schemas.microsoft.com/office/drawing/2014/main" id="{5195C5F8-9308-45DD-96BF-BD828EEDEC13}"/>
              </a:ext>
            </a:extLst>
          </p:cNvPr>
          <p:cNvSpPr>
            <a:spLocks noGrp="1"/>
          </p:cNvSpPr>
          <p:nvPr>
            <p:ph type="title"/>
          </p:nvPr>
        </p:nvSpPr>
        <p:spPr/>
        <p:txBody>
          <a:bodyPr/>
          <a:lstStyle/>
          <a:p>
            <a:r>
              <a:rPr lang="en-US" dirty="0"/>
              <a:t>Data cleaning and feature selection</a:t>
            </a:r>
          </a:p>
        </p:txBody>
      </p:sp>
      <p:sp>
        <p:nvSpPr>
          <p:cNvPr id="3" name="Content Placeholder 2">
            <a:extLst>
              <a:ext uri="{FF2B5EF4-FFF2-40B4-BE49-F238E27FC236}">
                <a16:creationId xmlns:a16="http://schemas.microsoft.com/office/drawing/2014/main" id="{CD793521-5627-4196-B295-C24E8DB2355E}"/>
              </a:ext>
            </a:extLst>
          </p:cNvPr>
          <p:cNvSpPr>
            <a:spLocks noGrp="1"/>
          </p:cNvSpPr>
          <p:nvPr>
            <p:ph idx="1"/>
          </p:nvPr>
        </p:nvSpPr>
        <p:spPr>
          <a:xfrm>
            <a:off x="6529136" y="2160589"/>
            <a:ext cx="2744865" cy="3880773"/>
          </a:xfrm>
        </p:spPr>
        <p:txBody>
          <a:bodyPr/>
          <a:lstStyle/>
          <a:p>
            <a:r>
              <a:rPr lang="en-US" dirty="0"/>
              <a:t>Rent data</a:t>
            </a:r>
          </a:p>
          <a:p>
            <a:pPr lvl="1"/>
            <a:r>
              <a:rPr lang="en-US" dirty="0"/>
              <a:t>Neighborhood</a:t>
            </a:r>
          </a:p>
          <a:p>
            <a:pPr lvl="1"/>
            <a:r>
              <a:rPr lang="en-US" dirty="0"/>
              <a:t>Rent</a:t>
            </a:r>
          </a:p>
          <a:p>
            <a:r>
              <a:rPr lang="en-US" dirty="0"/>
              <a:t>Shared areas have averaged rent values from available data</a:t>
            </a:r>
          </a:p>
          <a:p>
            <a:r>
              <a:rPr lang="en-US" dirty="0"/>
              <a:t>Black areas have no data</a:t>
            </a:r>
          </a:p>
        </p:txBody>
      </p:sp>
    </p:spTree>
    <p:extLst>
      <p:ext uri="{BB962C8B-B14F-4D97-AF65-F5344CB8AC3E}">
        <p14:creationId xmlns:p14="http://schemas.microsoft.com/office/powerpoint/2010/main" val="23555133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9A3B30-815D-40A6-BF24-205482032357}"/>
              </a:ext>
            </a:extLst>
          </p:cNvPr>
          <p:cNvSpPr>
            <a:spLocks noGrp="1"/>
          </p:cNvSpPr>
          <p:nvPr>
            <p:ph type="title"/>
          </p:nvPr>
        </p:nvSpPr>
        <p:spPr/>
        <p:txBody>
          <a:bodyPr/>
          <a:lstStyle/>
          <a:p>
            <a:r>
              <a:rPr lang="en-US" dirty="0"/>
              <a:t>Methodology</a:t>
            </a:r>
          </a:p>
        </p:txBody>
      </p:sp>
      <p:sp>
        <p:nvSpPr>
          <p:cNvPr id="3" name="Content Placeholder 2">
            <a:extLst>
              <a:ext uri="{FF2B5EF4-FFF2-40B4-BE49-F238E27FC236}">
                <a16:creationId xmlns:a16="http://schemas.microsoft.com/office/drawing/2014/main" id="{1B45BD4F-028D-4BEC-87ED-774D9C40E773}"/>
              </a:ext>
            </a:extLst>
          </p:cNvPr>
          <p:cNvSpPr>
            <a:spLocks noGrp="1"/>
          </p:cNvSpPr>
          <p:nvPr>
            <p:ph idx="1"/>
          </p:nvPr>
        </p:nvSpPr>
        <p:spPr>
          <a:xfrm>
            <a:off x="677333" y="2160589"/>
            <a:ext cx="2867971" cy="3880773"/>
          </a:xfrm>
        </p:spPr>
        <p:txBody>
          <a:bodyPr/>
          <a:lstStyle/>
          <a:p>
            <a:r>
              <a:rPr lang="en-US" dirty="0"/>
              <a:t>Venues outside of the Portland area neighborhoods</a:t>
            </a:r>
          </a:p>
          <a:p>
            <a:r>
              <a:rPr lang="en-US" dirty="0"/>
              <a:t>Unavailable rent data</a:t>
            </a:r>
          </a:p>
        </p:txBody>
      </p:sp>
      <p:pic>
        <p:nvPicPr>
          <p:cNvPr id="5" name="Picture 4">
            <a:extLst>
              <a:ext uri="{FF2B5EF4-FFF2-40B4-BE49-F238E27FC236}">
                <a16:creationId xmlns:a16="http://schemas.microsoft.com/office/drawing/2014/main" id="{9546384B-B7E4-43A7-9AB9-A56A09E9D736}"/>
              </a:ext>
            </a:extLst>
          </p:cNvPr>
          <p:cNvPicPr/>
          <p:nvPr/>
        </p:nvPicPr>
        <p:blipFill>
          <a:blip r:embed="rId2">
            <a:extLst>
              <a:ext uri="{28A0092B-C50C-407E-A947-70E740481C1C}">
                <a14:useLocalDpi xmlns:a14="http://schemas.microsoft.com/office/drawing/2010/main" val="0"/>
              </a:ext>
            </a:extLst>
          </a:blip>
          <a:stretch>
            <a:fillRect/>
          </a:stretch>
        </p:blipFill>
        <p:spPr>
          <a:xfrm>
            <a:off x="3673640" y="1990558"/>
            <a:ext cx="6079959" cy="3880773"/>
          </a:xfrm>
          <a:prstGeom prst="rect">
            <a:avLst/>
          </a:prstGeom>
        </p:spPr>
      </p:pic>
    </p:spTree>
    <p:extLst>
      <p:ext uri="{BB962C8B-B14F-4D97-AF65-F5344CB8AC3E}">
        <p14:creationId xmlns:p14="http://schemas.microsoft.com/office/powerpoint/2010/main" val="6501632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9A3B30-815D-40A6-BF24-205482032357}"/>
              </a:ext>
            </a:extLst>
          </p:cNvPr>
          <p:cNvSpPr>
            <a:spLocks noGrp="1"/>
          </p:cNvSpPr>
          <p:nvPr>
            <p:ph type="title"/>
          </p:nvPr>
        </p:nvSpPr>
        <p:spPr/>
        <p:txBody>
          <a:bodyPr/>
          <a:lstStyle/>
          <a:p>
            <a:r>
              <a:rPr lang="en-US" dirty="0"/>
              <a:t>Clustering</a:t>
            </a:r>
          </a:p>
        </p:txBody>
      </p:sp>
      <p:sp>
        <p:nvSpPr>
          <p:cNvPr id="3" name="Content Placeholder 2">
            <a:extLst>
              <a:ext uri="{FF2B5EF4-FFF2-40B4-BE49-F238E27FC236}">
                <a16:creationId xmlns:a16="http://schemas.microsoft.com/office/drawing/2014/main" id="{1B45BD4F-028D-4BEC-87ED-774D9C40E773}"/>
              </a:ext>
            </a:extLst>
          </p:cNvPr>
          <p:cNvSpPr>
            <a:spLocks noGrp="1"/>
          </p:cNvSpPr>
          <p:nvPr>
            <p:ph idx="1"/>
          </p:nvPr>
        </p:nvSpPr>
        <p:spPr>
          <a:xfrm>
            <a:off x="677333" y="2160589"/>
            <a:ext cx="2867971" cy="3880773"/>
          </a:xfrm>
        </p:spPr>
        <p:txBody>
          <a:bodyPr/>
          <a:lstStyle/>
          <a:p>
            <a:r>
              <a:rPr lang="en-US" dirty="0"/>
              <a:t>k-means clustering</a:t>
            </a:r>
          </a:p>
          <a:p>
            <a:r>
              <a:rPr lang="en-US" dirty="0"/>
              <a:t>k = 5</a:t>
            </a:r>
          </a:p>
          <a:p>
            <a:r>
              <a:rPr lang="en-US" dirty="0"/>
              <a:t>5 sections of Portland, OR</a:t>
            </a:r>
          </a:p>
          <a:p>
            <a:r>
              <a:rPr lang="en-US" dirty="0"/>
              <a:t>North, Northwest, Northeast, Southwest, Southeast</a:t>
            </a:r>
          </a:p>
        </p:txBody>
      </p:sp>
      <p:pic>
        <p:nvPicPr>
          <p:cNvPr id="6" name="Picture 5">
            <a:extLst>
              <a:ext uri="{FF2B5EF4-FFF2-40B4-BE49-F238E27FC236}">
                <a16:creationId xmlns:a16="http://schemas.microsoft.com/office/drawing/2014/main" id="{44F9C241-BBA1-42C6-AA0B-D10D813C38DD}"/>
              </a:ext>
            </a:extLst>
          </p:cNvPr>
          <p:cNvPicPr/>
          <p:nvPr/>
        </p:nvPicPr>
        <p:blipFill>
          <a:blip r:embed="rId2">
            <a:extLst>
              <a:ext uri="{28A0092B-C50C-407E-A947-70E740481C1C}">
                <a14:useLocalDpi xmlns:a14="http://schemas.microsoft.com/office/drawing/2010/main" val="0"/>
              </a:ext>
            </a:extLst>
          </a:blip>
          <a:stretch>
            <a:fillRect/>
          </a:stretch>
        </p:blipFill>
        <p:spPr>
          <a:xfrm>
            <a:off x="3545304" y="1930400"/>
            <a:ext cx="6149802" cy="3880773"/>
          </a:xfrm>
          <a:prstGeom prst="rect">
            <a:avLst/>
          </a:prstGeom>
        </p:spPr>
      </p:pic>
    </p:spTree>
    <p:extLst>
      <p:ext uri="{BB962C8B-B14F-4D97-AF65-F5344CB8AC3E}">
        <p14:creationId xmlns:p14="http://schemas.microsoft.com/office/powerpoint/2010/main" val="19593201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95C5F8-9308-45DD-96BF-BD828EEDEC13}"/>
              </a:ext>
            </a:extLst>
          </p:cNvPr>
          <p:cNvSpPr>
            <a:spLocks noGrp="1"/>
          </p:cNvSpPr>
          <p:nvPr>
            <p:ph type="title"/>
          </p:nvPr>
        </p:nvSpPr>
        <p:spPr/>
        <p:txBody>
          <a:bodyPr/>
          <a:lstStyle/>
          <a:p>
            <a:r>
              <a:rPr lang="en-US" dirty="0"/>
              <a:t>Results</a:t>
            </a:r>
          </a:p>
        </p:txBody>
      </p:sp>
      <p:sp>
        <p:nvSpPr>
          <p:cNvPr id="5" name="Content Placeholder 4">
            <a:extLst>
              <a:ext uri="{FF2B5EF4-FFF2-40B4-BE49-F238E27FC236}">
                <a16:creationId xmlns:a16="http://schemas.microsoft.com/office/drawing/2014/main" id="{78C5C7D4-5E7C-411C-840F-F45274693BD1}"/>
              </a:ext>
            </a:extLst>
          </p:cNvPr>
          <p:cNvSpPr>
            <a:spLocks noGrp="1"/>
          </p:cNvSpPr>
          <p:nvPr>
            <p:ph idx="1"/>
          </p:nvPr>
        </p:nvSpPr>
        <p:spPr>
          <a:xfrm>
            <a:off x="677334" y="2160589"/>
            <a:ext cx="4006961" cy="3880773"/>
          </a:xfrm>
        </p:spPr>
        <p:txBody>
          <a:bodyPr/>
          <a:lstStyle/>
          <a:p>
            <a:r>
              <a:rPr lang="en-US" dirty="0"/>
              <a:t>Cluster 1:</a:t>
            </a:r>
          </a:p>
          <a:p>
            <a:pPr lvl="1"/>
            <a:r>
              <a:rPr lang="en-US" dirty="0"/>
              <a:t>Southwest Portland</a:t>
            </a:r>
          </a:p>
          <a:p>
            <a:pPr lvl="1"/>
            <a:r>
              <a:rPr lang="en-US" dirty="0"/>
              <a:t>Includes the downtown area</a:t>
            </a:r>
          </a:p>
          <a:p>
            <a:r>
              <a:rPr lang="en-US" dirty="0"/>
              <a:t>Cluster 2:</a:t>
            </a:r>
          </a:p>
          <a:p>
            <a:pPr lvl="1"/>
            <a:r>
              <a:rPr lang="en-US" dirty="0"/>
              <a:t>North Portland</a:t>
            </a:r>
          </a:p>
          <a:p>
            <a:pPr lvl="1"/>
            <a:r>
              <a:rPr lang="en-US" dirty="0"/>
              <a:t>Many of the venues are not actually in Portland</a:t>
            </a:r>
          </a:p>
          <a:p>
            <a:r>
              <a:rPr lang="en-US" dirty="0"/>
              <a:t>Cluster 3:</a:t>
            </a:r>
          </a:p>
          <a:p>
            <a:pPr lvl="1"/>
            <a:r>
              <a:rPr lang="en-US" dirty="0"/>
              <a:t>Northwest Portland</a:t>
            </a:r>
          </a:p>
          <a:p>
            <a:pPr lvl="1"/>
            <a:r>
              <a:rPr lang="en-US" dirty="0"/>
              <a:t>Includes the Forest Park area</a:t>
            </a:r>
          </a:p>
        </p:txBody>
      </p:sp>
      <p:graphicFrame>
        <p:nvGraphicFramePr>
          <p:cNvPr id="7" name="Table 6">
            <a:extLst>
              <a:ext uri="{FF2B5EF4-FFF2-40B4-BE49-F238E27FC236}">
                <a16:creationId xmlns:a16="http://schemas.microsoft.com/office/drawing/2014/main" id="{DE1B3229-ADBD-457F-A42A-770C8059C11D}"/>
              </a:ext>
            </a:extLst>
          </p:cNvPr>
          <p:cNvGraphicFramePr>
            <a:graphicFrameLocks noGrp="1"/>
          </p:cNvGraphicFramePr>
          <p:nvPr>
            <p:extLst>
              <p:ext uri="{D42A27DB-BD31-4B8C-83A1-F6EECF244321}">
                <p14:modId xmlns:p14="http://schemas.microsoft.com/office/powerpoint/2010/main" val="383304382"/>
              </p:ext>
            </p:extLst>
          </p:nvPr>
        </p:nvGraphicFramePr>
        <p:xfrm>
          <a:off x="4975667" y="2160589"/>
          <a:ext cx="4006961" cy="971241"/>
        </p:xfrm>
        <a:graphic>
          <a:graphicData uri="http://schemas.openxmlformats.org/drawingml/2006/table">
            <a:tbl>
              <a:tblPr firstRow="1" firstCol="1" bandRow="1">
                <a:tableStyleId>{5C22544A-7EE6-4342-B048-85BDC9FD1C3A}</a:tableStyleId>
              </a:tblPr>
              <a:tblGrid>
                <a:gridCol w="2162487">
                  <a:extLst>
                    <a:ext uri="{9D8B030D-6E8A-4147-A177-3AD203B41FA5}">
                      <a16:colId xmlns:a16="http://schemas.microsoft.com/office/drawing/2014/main" val="3678338303"/>
                    </a:ext>
                  </a:extLst>
                </a:gridCol>
                <a:gridCol w="1844474">
                  <a:extLst>
                    <a:ext uri="{9D8B030D-6E8A-4147-A177-3AD203B41FA5}">
                      <a16:colId xmlns:a16="http://schemas.microsoft.com/office/drawing/2014/main" val="1971857045"/>
                    </a:ext>
                  </a:extLst>
                </a:gridCol>
              </a:tblGrid>
              <a:tr h="239659">
                <a:tc>
                  <a:txBody>
                    <a:bodyPr/>
                    <a:lstStyle/>
                    <a:p>
                      <a:pPr marL="0" marR="0">
                        <a:lnSpc>
                          <a:spcPct val="107000"/>
                        </a:lnSpc>
                        <a:spcBef>
                          <a:spcPts val="0"/>
                        </a:spcBef>
                        <a:spcAft>
                          <a:spcPts val="0"/>
                        </a:spcAft>
                      </a:pPr>
                      <a:r>
                        <a:rPr lang="en-US" sz="1200" dirty="0">
                          <a:effectLst/>
                        </a:rPr>
                        <a:t>Number of venues</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1200">
                          <a:effectLst/>
                        </a:rPr>
                        <a:t>109</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553220844"/>
                  </a:ext>
                </a:extLst>
              </a:tr>
              <a:tr h="491923">
                <a:tc>
                  <a:txBody>
                    <a:bodyPr/>
                    <a:lstStyle/>
                    <a:p>
                      <a:pPr marL="0" marR="0">
                        <a:lnSpc>
                          <a:spcPct val="107000"/>
                        </a:lnSpc>
                        <a:spcBef>
                          <a:spcPts val="0"/>
                        </a:spcBef>
                        <a:spcAft>
                          <a:spcPts val="0"/>
                        </a:spcAft>
                      </a:pPr>
                      <a:r>
                        <a:rPr lang="en-US" sz="1200">
                          <a:effectLst/>
                        </a:rPr>
                        <a:t>Number of unique categories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1200" dirty="0">
                          <a:effectLst/>
                        </a:rPr>
                        <a:t>58</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956204021"/>
                  </a:ext>
                </a:extLst>
              </a:tr>
              <a:tr h="239659">
                <a:tc>
                  <a:txBody>
                    <a:bodyPr/>
                    <a:lstStyle/>
                    <a:p>
                      <a:pPr marL="0" marR="0">
                        <a:lnSpc>
                          <a:spcPct val="107000"/>
                        </a:lnSpc>
                        <a:spcBef>
                          <a:spcPts val="0"/>
                        </a:spcBef>
                        <a:spcAft>
                          <a:spcPts val="0"/>
                        </a:spcAft>
                      </a:pPr>
                      <a:r>
                        <a:rPr lang="en-US" sz="1200">
                          <a:effectLst/>
                        </a:rPr>
                        <a:t>Rent average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1200" dirty="0">
                          <a:effectLst/>
                        </a:rPr>
                        <a:t>High</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90136767"/>
                  </a:ext>
                </a:extLst>
              </a:tr>
            </a:tbl>
          </a:graphicData>
        </a:graphic>
      </p:graphicFrame>
      <p:graphicFrame>
        <p:nvGraphicFramePr>
          <p:cNvPr id="8" name="Table 7">
            <a:extLst>
              <a:ext uri="{FF2B5EF4-FFF2-40B4-BE49-F238E27FC236}">
                <a16:creationId xmlns:a16="http://schemas.microsoft.com/office/drawing/2014/main" id="{44C39C9D-86B2-455E-A1F4-DF179540F5A8}"/>
              </a:ext>
            </a:extLst>
          </p:cNvPr>
          <p:cNvGraphicFramePr>
            <a:graphicFrameLocks noGrp="1"/>
          </p:cNvGraphicFramePr>
          <p:nvPr>
            <p:extLst>
              <p:ext uri="{D42A27DB-BD31-4B8C-83A1-F6EECF244321}">
                <p14:modId xmlns:p14="http://schemas.microsoft.com/office/powerpoint/2010/main" val="4123987693"/>
              </p:ext>
            </p:extLst>
          </p:nvPr>
        </p:nvGraphicFramePr>
        <p:xfrm>
          <a:off x="4975668" y="3439625"/>
          <a:ext cx="4006960" cy="971241"/>
        </p:xfrm>
        <a:graphic>
          <a:graphicData uri="http://schemas.openxmlformats.org/drawingml/2006/table">
            <a:tbl>
              <a:tblPr firstRow="1" firstCol="1" bandRow="1">
                <a:tableStyleId>{5C22544A-7EE6-4342-B048-85BDC9FD1C3A}</a:tableStyleId>
              </a:tblPr>
              <a:tblGrid>
                <a:gridCol w="2162486">
                  <a:extLst>
                    <a:ext uri="{9D8B030D-6E8A-4147-A177-3AD203B41FA5}">
                      <a16:colId xmlns:a16="http://schemas.microsoft.com/office/drawing/2014/main" val="1377412634"/>
                    </a:ext>
                  </a:extLst>
                </a:gridCol>
                <a:gridCol w="1844474">
                  <a:extLst>
                    <a:ext uri="{9D8B030D-6E8A-4147-A177-3AD203B41FA5}">
                      <a16:colId xmlns:a16="http://schemas.microsoft.com/office/drawing/2014/main" val="1263707044"/>
                    </a:ext>
                  </a:extLst>
                </a:gridCol>
              </a:tblGrid>
              <a:tr h="239659">
                <a:tc>
                  <a:txBody>
                    <a:bodyPr/>
                    <a:lstStyle/>
                    <a:p>
                      <a:pPr marL="0" marR="0">
                        <a:lnSpc>
                          <a:spcPct val="107000"/>
                        </a:lnSpc>
                        <a:spcBef>
                          <a:spcPts val="0"/>
                        </a:spcBef>
                        <a:spcAft>
                          <a:spcPts val="0"/>
                        </a:spcAft>
                      </a:pPr>
                      <a:r>
                        <a:rPr lang="en-US" sz="1200">
                          <a:effectLst/>
                        </a:rPr>
                        <a:t>Number of venues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1200" dirty="0">
                          <a:effectLst/>
                        </a:rPr>
                        <a:t>45</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220183915"/>
                  </a:ext>
                </a:extLst>
              </a:tr>
              <a:tr h="491923">
                <a:tc>
                  <a:txBody>
                    <a:bodyPr/>
                    <a:lstStyle/>
                    <a:p>
                      <a:pPr marL="0" marR="0">
                        <a:lnSpc>
                          <a:spcPct val="107000"/>
                        </a:lnSpc>
                        <a:spcBef>
                          <a:spcPts val="0"/>
                        </a:spcBef>
                        <a:spcAft>
                          <a:spcPts val="0"/>
                        </a:spcAft>
                      </a:pPr>
                      <a:r>
                        <a:rPr lang="en-US" sz="1200">
                          <a:effectLst/>
                        </a:rPr>
                        <a:t>Number of unique categories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1200">
                          <a:effectLst/>
                        </a:rPr>
                        <a:t>43</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865494540"/>
                  </a:ext>
                </a:extLst>
              </a:tr>
              <a:tr h="239659">
                <a:tc>
                  <a:txBody>
                    <a:bodyPr/>
                    <a:lstStyle/>
                    <a:p>
                      <a:pPr marL="0" marR="0">
                        <a:lnSpc>
                          <a:spcPct val="107000"/>
                        </a:lnSpc>
                        <a:spcBef>
                          <a:spcPts val="0"/>
                        </a:spcBef>
                        <a:spcAft>
                          <a:spcPts val="0"/>
                        </a:spcAft>
                      </a:pPr>
                      <a:r>
                        <a:rPr lang="en-US" sz="1200">
                          <a:effectLst/>
                        </a:rPr>
                        <a:t>Rent average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1200" dirty="0">
                          <a:effectLst/>
                        </a:rPr>
                        <a:t>Average</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20621147"/>
                  </a:ext>
                </a:extLst>
              </a:tr>
            </a:tbl>
          </a:graphicData>
        </a:graphic>
      </p:graphicFrame>
      <p:graphicFrame>
        <p:nvGraphicFramePr>
          <p:cNvPr id="9" name="Table 8">
            <a:extLst>
              <a:ext uri="{FF2B5EF4-FFF2-40B4-BE49-F238E27FC236}">
                <a16:creationId xmlns:a16="http://schemas.microsoft.com/office/drawing/2014/main" id="{1BAD038B-C350-4497-A948-97E7F0558AC9}"/>
              </a:ext>
            </a:extLst>
          </p:cNvPr>
          <p:cNvGraphicFramePr>
            <a:graphicFrameLocks noGrp="1"/>
          </p:cNvGraphicFramePr>
          <p:nvPr>
            <p:extLst>
              <p:ext uri="{D42A27DB-BD31-4B8C-83A1-F6EECF244321}">
                <p14:modId xmlns:p14="http://schemas.microsoft.com/office/powerpoint/2010/main" val="3452521761"/>
              </p:ext>
            </p:extLst>
          </p:nvPr>
        </p:nvGraphicFramePr>
        <p:xfrm>
          <a:off x="4975668" y="4718661"/>
          <a:ext cx="4006960" cy="1158139"/>
        </p:xfrm>
        <a:graphic>
          <a:graphicData uri="http://schemas.openxmlformats.org/drawingml/2006/table">
            <a:tbl>
              <a:tblPr firstRow="1" firstCol="1" bandRow="1">
                <a:tableStyleId>{5C22544A-7EE6-4342-B048-85BDC9FD1C3A}</a:tableStyleId>
              </a:tblPr>
              <a:tblGrid>
                <a:gridCol w="2162486">
                  <a:extLst>
                    <a:ext uri="{9D8B030D-6E8A-4147-A177-3AD203B41FA5}">
                      <a16:colId xmlns:a16="http://schemas.microsoft.com/office/drawing/2014/main" val="2472068239"/>
                    </a:ext>
                  </a:extLst>
                </a:gridCol>
                <a:gridCol w="1844474">
                  <a:extLst>
                    <a:ext uri="{9D8B030D-6E8A-4147-A177-3AD203B41FA5}">
                      <a16:colId xmlns:a16="http://schemas.microsoft.com/office/drawing/2014/main" val="74332117"/>
                    </a:ext>
                  </a:extLst>
                </a:gridCol>
              </a:tblGrid>
              <a:tr h="226855">
                <a:tc>
                  <a:txBody>
                    <a:bodyPr/>
                    <a:lstStyle/>
                    <a:p>
                      <a:pPr marL="0" marR="0">
                        <a:lnSpc>
                          <a:spcPct val="107000"/>
                        </a:lnSpc>
                        <a:spcBef>
                          <a:spcPts val="0"/>
                        </a:spcBef>
                        <a:spcAft>
                          <a:spcPts val="0"/>
                        </a:spcAft>
                      </a:pPr>
                      <a:r>
                        <a:rPr lang="en-US" sz="1200">
                          <a:effectLst/>
                        </a:rPr>
                        <a:t>Number of venues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1200">
                          <a:effectLst/>
                        </a:rPr>
                        <a:t>37</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157237145"/>
                  </a:ext>
                </a:extLst>
              </a:tr>
              <a:tr h="465642">
                <a:tc>
                  <a:txBody>
                    <a:bodyPr/>
                    <a:lstStyle/>
                    <a:p>
                      <a:pPr marL="0" marR="0">
                        <a:lnSpc>
                          <a:spcPct val="107000"/>
                        </a:lnSpc>
                        <a:spcBef>
                          <a:spcPts val="0"/>
                        </a:spcBef>
                        <a:spcAft>
                          <a:spcPts val="0"/>
                        </a:spcAft>
                      </a:pPr>
                      <a:r>
                        <a:rPr lang="en-US" sz="1200">
                          <a:effectLst/>
                        </a:rPr>
                        <a:t>Number of unique categories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1200">
                          <a:effectLst/>
                        </a:rPr>
                        <a:t>25</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539259790"/>
                  </a:ext>
                </a:extLst>
              </a:tr>
              <a:tr h="465642">
                <a:tc>
                  <a:txBody>
                    <a:bodyPr/>
                    <a:lstStyle/>
                    <a:p>
                      <a:pPr marL="0" marR="0">
                        <a:lnSpc>
                          <a:spcPct val="107000"/>
                        </a:lnSpc>
                        <a:spcBef>
                          <a:spcPts val="0"/>
                        </a:spcBef>
                        <a:spcAft>
                          <a:spcPts val="0"/>
                        </a:spcAft>
                      </a:pPr>
                      <a:r>
                        <a:rPr lang="en-US" sz="1200">
                          <a:effectLst/>
                        </a:rPr>
                        <a:t>Rent average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1200" dirty="0">
                          <a:effectLst/>
                        </a:rPr>
                        <a:t>Average (not much data)</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447060604"/>
                  </a:ext>
                </a:extLst>
              </a:tr>
            </a:tbl>
          </a:graphicData>
        </a:graphic>
      </p:graphicFrame>
    </p:spTree>
    <p:extLst>
      <p:ext uri="{BB962C8B-B14F-4D97-AF65-F5344CB8AC3E}">
        <p14:creationId xmlns:p14="http://schemas.microsoft.com/office/powerpoint/2010/main" val="179172121"/>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59</TotalTime>
  <Words>677</Words>
  <Application>Microsoft Office PowerPoint</Application>
  <PresentationFormat>Widescreen</PresentationFormat>
  <Paragraphs>126</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Trebuchet MS</vt:lpstr>
      <vt:lpstr>Wingdings 3</vt:lpstr>
      <vt:lpstr>Facet</vt:lpstr>
      <vt:lpstr>Recommending Portland Neighborhoods for Renters: A Geospatial Analysis of Rent and Venues</vt:lpstr>
      <vt:lpstr>Introduction</vt:lpstr>
      <vt:lpstr>Data</vt:lpstr>
      <vt:lpstr>Data cleaning and feature selection</vt:lpstr>
      <vt:lpstr>Data cleaning and feature selection</vt:lpstr>
      <vt:lpstr>Data cleaning and feature selection</vt:lpstr>
      <vt:lpstr>Methodology</vt:lpstr>
      <vt:lpstr>Clustering</vt:lpstr>
      <vt:lpstr>Results</vt:lpstr>
      <vt:lpstr>Results</vt:lpstr>
      <vt:lpstr>Discussion</vt:lpstr>
      <vt:lpstr>Recommendation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Recommending Portland Neighborhoods for Renters: A Geospatial Analysis of Rent and Venues</dc:title>
  <dc:creator>Jonathan Burleson</dc:creator>
  <cp:lastModifiedBy>Jonathan Burleson</cp:lastModifiedBy>
  <cp:revision>8</cp:revision>
  <dcterms:created xsi:type="dcterms:W3CDTF">2020-04-28T23:01:28Z</dcterms:created>
  <dcterms:modified xsi:type="dcterms:W3CDTF">2020-04-29T00:01:26Z</dcterms:modified>
</cp:coreProperties>
</file>

<file path=docProps/thumbnail.jpeg>
</file>